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4" r:id="rId14"/>
    <p:sldId id="282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A1165-5C0D-4AE3-91E4-E2B50EB7D68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74A89-99D2-4C25-B07E-BB1978DE7B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74A89-99D2-4C25-B07E-BB1978DE7BC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94CC-A5EA-485A-85C8-21AB49DE2FBC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B797A-F3B0-4E81-8693-92699E653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94CC-A5EA-485A-85C8-21AB49DE2FBC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B797A-F3B0-4E81-8693-92699E653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94CC-A5EA-485A-85C8-21AB49DE2FBC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B797A-F3B0-4E81-8693-92699E653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94CC-A5EA-485A-85C8-21AB49DE2FBC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B797A-F3B0-4E81-8693-92699E653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94CC-A5EA-485A-85C8-21AB49DE2FBC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B797A-F3B0-4E81-8693-92699E653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94CC-A5EA-485A-85C8-21AB49DE2FBC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B797A-F3B0-4E81-8693-92699E653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94CC-A5EA-485A-85C8-21AB49DE2FBC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B797A-F3B0-4E81-8693-92699E653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94CC-A5EA-485A-85C8-21AB49DE2FBC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B797A-F3B0-4E81-8693-92699E653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94CC-A5EA-485A-85C8-21AB49DE2FBC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B797A-F3B0-4E81-8693-92699E653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94CC-A5EA-485A-85C8-21AB49DE2FBC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B797A-F3B0-4E81-8693-92699E653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94CC-A5EA-485A-85C8-21AB49DE2FBC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B797A-F3B0-4E81-8693-92699E653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994CC-A5EA-485A-85C8-21AB49DE2FBC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B797A-F3B0-4E81-8693-92699E653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286000"/>
            <a:ext cx="805252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English Grammar Classes</a:t>
            </a:r>
          </a:p>
          <a:p>
            <a:pPr algn="ctr"/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419600"/>
            <a:ext cx="487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Miss.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Soujanya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Munavalli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34290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Learn English through your mother tongue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lang="en-US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Interrogative Sentence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(¥</a:t>
            </a:r>
            <a:r>
              <a:rPr lang="en-US" sz="2400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Àæ</a:t>
            </a:r>
            <a:r>
              <a:rPr lang="en-US" sz="2400" dirty="0" err="1" smtClean="0">
                <a:latin typeface="Nudi Akshar-10" pitchFamily="2" charset="0"/>
              </a:rPr>
              <a:t>±</a:t>
            </a:r>
            <a:r>
              <a:rPr lang="en-US" sz="2400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ÁßxÀðPÀ</a:t>
            </a:r>
            <a:r>
              <a:rPr lang="en-US" sz="2400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ª</a:t>
            </a:r>
            <a:r>
              <a:rPr lang="en-US" sz="2400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ÁPÀå</a:t>
            </a:r>
            <a:r>
              <a:rPr lang="en-US" sz="2400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400" dirty="0" smtClean="0">
              <a:latin typeface="Nudi Akshar-10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A sentence which asks question is called an </a:t>
            </a:r>
            <a:r>
              <a:rPr lang="en-US" sz="2400" b="1" u="sng" dirty="0" smtClean="0">
                <a:ea typeface="Calibri" pitchFamily="34" charset="0"/>
                <a:cs typeface="Times New Roman" pitchFamily="18" charset="0"/>
              </a:rPr>
              <a:t>‘</a:t>
            </a:r>
            <a:r>
              <a:rPr lang="en-US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Interrogative sentence</a:t>
            </a:r>
            <a:r>
              <a:rPr lang="en-US" sz="2400" b="1" u="sng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should be followed by a interrogation or question mark. (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¥</a:t>
            </a:r>
            <a:r>
              <a:rPr lang="en-US" sz="24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Àæ</a:t>
            </a:r>
            <a:r>
              <a:rPr lang="en-US" sz="2400" dirty="0" err="1" smtClean="0">
                <a:latin typeface="Nudi Akshar-10" pitchFamily="2" charset="0"/>
              </a:rPr>
              <a:t>±</a:t>
            </a:r>
            <a:r>
              <a:rPr lang="en-US" sz="24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ÉßAiÀÄ£ÀÄß</a:t>
            </a:r>
            <a:r>
              <a:rPr lang="en-US" sz="24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PÉÃ¼ÀÄªÀ ª</a:t>
            </a:r>
            <a:r>
              <a:rPr lang="en-US" sz="24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ÁPÀåPÉÌ</a:t>
            </a:r>
            <a:r>
              <a:rPr lang="en-US" sz="24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‘</a:t>
            </a:r>
            <a:r>
              <a:rPr lang="en-US" sz="2400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¥</a:t>
            </a:r>
            <a:r>
              <a:rPr lang="en-US" sz="2400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Àæ</a:t>
            </a:r>
            <a:r>
              <a:rPr lang="en-US" sz="2400" dirty="0" err="1" smtClean="0">
                <a:latin typeface="Nudi Akshar-10" pitchFamily="2" charset="0"/>
              </a:rPr>
              <a:t>±</a:t>
            </a:r>
            <a:r>
              <a:rPr lang="en-US" sz="2400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ÁßxÀðPÀ</a:t>
            </a:r>
            <a:r>
              <a:rPr lang="en-US" sz="2400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ª</a:t>
            </a:r>
            <a:r>
              <a:rPr lang="en-US" sz="2400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ÁPÀå</a:t>
            </a:r>
            <a:r>
              <a:rPr lang="en-US" sz="2400" b="1" u="sng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’</a:t>
            </a:r>
            <a:r>
              <a:rPr lang="en-US" sz="24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J£ÀÄßªÀgÀÄ</a:t>
            </a:r>
            <a:r>
              <a:rPr lang="en-US" sz="2400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2400" dirty="0" smtClean="0">
              <a:latin typeface="Nudi 01 e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Example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How old are you?  2. Are you going to school?   3. What is your name?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Is he teacher?        5. What is your father?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Note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In Interrogative sentences, we see two types of questions, i.e.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Questions which begin with Auxiliary verbs, such as 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am, is, are, was, were, have, has, shall, will etc. are called 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Yes/No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questions. This type of questions require only one word answer i.e. either 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Yes/ No.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ii] Questions which begin with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-words such as 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who, what, whom, where, when, why and how are called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questions. This type of questions require explanatory or informative answers.</a:t>
            </a:r>
            <a:endParaRPr lang="en-US" sz="24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8991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en-US" sz="28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Imperative Sentence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( «</a:t>
            </a:r>
            <a:r>
              <a:rPr lang="en-US" sz="2800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zÀåxÀðPÀ</a:t>
            </a:r>
            <a:r>
              <a:rPr lang="en-US" sz="2800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ª</a:t>
            </a:r>
            <a:r>
              <a:rPr lang="en-US" sz="2800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ÁPÀå</a:t>
            </a:r>
            <a:r>
              <a:rPr lang="en-US" sz="2800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Nudi 01 e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A sentence which expresses order, command, request, advice, wish,  prohibition is called an </a:t>
            </a:r>
            <a:r>
              <a:rPr lang="en-US" sz="2800" b="1" u="sng" dirty="0" smtClean="0">
                <a:ea typeface="Calibri" pitchFamily="34" charset="0"/>
                <a:cs typeface="Times New Roman" pitchFamily="18" charset="0"/>
              </a:rPr>
              <a:t>‘</a:t>
            </a:r>
            <a:r>
              <a:rPr lang="en-US" sz="28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Imperative sentence</a:t>
            </a:r>
            <a:r>
              <a:rPr lang="en-US" sz="2800" b="1" u="sng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DeÉÕ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DzÉÃ</a:t>
            </a:r>
            <a:r>
              <a:rPr lang="en-US" sz="2800" dirty="0" err="1" smtClean="0">
                <a:latin typeface="Nudi Akshar-10" pitchFamily="2" charset="0"/>
              </a:rPr>
              <a:t>±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À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Nudi Akshar-10" pitchFamily="2" charset="0"/>
              </a:rPr>
              <a:t>§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ÉÃrPÉ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, ¸À®ºÉ, º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ÁgÉÊPÉ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, ¤µ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ÉÃzsÀ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ªÀÄÄAvÁzÀªÀÅUÀ¼À£ÀÄß ª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ÀåPÀÛ¥Àr¸ÀÄªÀ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ª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ÁPÀåPÉÌ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‘«</a:t>
            </a:r>
            <a:r>
              <a:rPr lang="en-US" sz="2800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zÀåxÀðPÀ</a:t>
            </a:r>
            <a:r>
              <a:rPr lang="en-US" sz="2800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ª</a:t>
            </a:r>
            <a:r>
              <a:rPr lang="en-US" sz="2800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ÁPÀå</a:t>
            </a:r>
            <a:r>
              <a:rPr lang="en-US" sz="2800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’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J£ÀÄßªÀgÀÄ</a:t>
            </a:r>
            <a:endParaRPr lang="en-US" sz="2800" dirty="0" smtClean="0">
              <a:latin typeface="Nudi Akshar-10" pitchFamily="2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Nudi 01 e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Example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Get out of my class.  2. Sit down  3. Kindly help me.  </a:t>
            </a: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Open the door. 5. May god bless you.</a:t>
            </a: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Note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In all these sentences the subject 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”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understood.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lang="en-US" sz="28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Exclamatory Sentence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GzÁÎgÀªÁZÀPÀ</a:t>
            </a:r>
            <a:r>
              <a:rPr lang="en-US" sz="2800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ª</a:t>
            </a:r>
            <a:r>
              <a:rPr lang="en-US" sz="2800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ÁPÀå</a:t>
            </a:r>
            <a:r>
              <a:rPr lang="en-US" sz="2800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800" dirty="0" smtClean="0">
              <a:latin typeface="Nudi Akshar-10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sentence which expresses some sudden feeling or emotion such as 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joy, sorrow, fear, surprise, anger etc. is called an </a:t>
            </a:r>
            <a:r>
              <a:rPr lang="en-US" sz="2800" b="1" u="sng" dirty="0" smtClean="0">
                <a:ea typeface="Calibri" pitchFamily="34" charset="0"/>
                <a:cs typeface="Times New Roman" pitchFamily="18" charset="0"/>
              </a:rPr>
              <a:t>‘</a:t>
            </a:r>
            <a:r>
              <a:rPr lang="en-US" sz="28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Exclamatory sentence</a:t>
            </a:r>
            <a:r>
              <a:rPr lang="en-US" sz="2800" b="1" u="sng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Usually an exclamation mark (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is used at the end of the sentence or after interjection words.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¸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ÀAvÀ¸À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zÀÄBR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CAfPÉ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sz="2800" dirty="0" err="1" smtClean="0">
                <a:latin typeface="Nudi Akshar-10" pitchFamily="2" charset="0"/>
              </a:rPr>
              <a:t>±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ÀÑgÀå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, ¹lÄÖ ª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ÀÄÄAvÁzÀ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F 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vÀgÀºÀzÀ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Nudi Akshar-10" pitchFamily="2" charset="0"/>
              </a:rPr>
              <a:t>¨sÁ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ªÀ£ÉUÀ¼À£ÀÄß ª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ÀåPÀÛ¥Àr¸ÀÄªÀ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ª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ÁPÀåPÉÌ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‘</a:t>
            </a:r>
            <a:r>
              <a:rPr lang="en-US" sz="2800" b="1" u="sng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GzÁÎgÀªÁZÀPÀ</a:t>
            </a:r>
            <a:r>
              <a:rPr lang="en-US" sz="2800" b="1" u="sng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ª</a:t>
            </a:r>
            <a:r>
              <a:rPr lang="en-US" sz="2800" b="1" u="sng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ÁPÀå</a:t>
            </a:r>
            <a:r>
              <a:rPr lang="en-US" sz="2800" b="1" u="sng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’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J£ÀÄßªÀgÀÄ</a:t>
            </a:r>
            <a:r>
              <a:rPr lang="en-US" sz="2800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Example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How beautiful the sky is !   </a:t>
            </a: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Alas ! she lost her daughter.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 What a fine morning !     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 How cruel they are !          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  What a beautiful flower !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7346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Punctuations Marks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[</a:t>
            </a:r>
            <a:r>
              <a:rPr lang="en-US" sz="2400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¯ÉÃR£À aºÉßUÀ¼ÀÄ</a:t>
            </a:r>
            <a:r>
              <a:rPr lang="en-US" sz="2400" b="1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Full Stop </a:t>
            </a:r>
            <a:r>
              <a:rPr lang="en-US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[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¥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ÀÆtð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«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gÁªÀÄ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aºÉß</a:t>
            </a:r>
            <a:r>
              <a:rPr lang="en-US" b="1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en-US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 [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Comma </a:t>
            </a:r>
            <a:r>
              <a:rPr lang="en-US" b="1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[</a:t>
            </a:r>
            <a:r>
              <a:rPr lang="en-US" b="1" dirty="0" err="1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C®à</a:t>
            </a:r>
            <a:r>
              <a:rPr lang="en-US" b="1" dirty="0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 «</a:t>
            </a:r>
            <a:r>
              <a:rPr lang="en-US" b="1" dirty="0" err="1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gÁªÀÄ</a:t>
            </a:r>
            <a:r>
              <a:rPr lang="en-US" b="1" dirty="0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aºÉß</a:t>
            </a:r>
            <a:r>
              <a:rPr lang="en-US" b="1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en-US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 [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 Colon </a:t>
            </a:r>
            <a:r>
              <a:rPr lang="en-US" b="1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[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«ª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ÀgÀt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aºÉß</a:t>
            </a:r>
            <a:r>
              <a:rPr lang="en-US" b="1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]         </a:t>
            </a:r>
            <a:r>
              <a:rPr lang="en-US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 [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4. Semi colon </a:t>
            </a:r>
            <a:r>
              <a:rPr lang="en-US" b="1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[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CzsÀð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«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gÁªÀÄ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aºÉß</a:t>
            </a:r>
            <a:r>
              <a:rPr lang="en-US" b="1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en-US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 [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5. Dash  </a:t>
            </a:r>
            <a:r>
              <a:rPr lang="en-US" b="1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[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CqÀØ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UÉgÉ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aºÉß</a:t>
            </a:r>
            <a:r>
              <a:rPr lang="en-US" b="1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en-US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-    [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6. Hyphen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Microsoft Sans Serif" pitchFamily="34" charset="0"/>
                <a:ea typeface="Calibri" pitchFamily="34" charset="0"/>
                <a:cs typeface="Microsoft Sans Serif" pitchFamily="34" charset="0"/>
              </a:rPr>
              <a:t>[</a:t>
            </a:r>
            <a:r>
              <a:rPr lang="en-US" b="1" dirty="0" smtClean="0">
                <a:latin typeface="Nudi Akshara-10" pitchFamily="2" charset="0"/>
              </a:rPr>
              <a:t>±À§Ý</a:t>
            </a:r>
            <a:r>
              <a:rPr lang="en-US" b="1" dirty="0" smtClean="0">
                <a:latin typeface="Microsoft Sans Serif" pitchFamily="34" charset="0"/>
                <a:ea typeface="Calibri" pitchFamily="34" charset="0"/>
                <a:cs typeface="Microsoft Sans Serif" pitchFamily="34" charset="0"/>
              </a:rPr>
              <a:t> 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Microsoft Sans Serif" pitchFamily="34" charset="0"/>
              </a:rPr>
              <a:t>¸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Microsoft Sans Serif" pitchFamily="34" charset="0"/>
              </a:rPr>
              <a:t>ÀAAiÉÆÃdPÀ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Microsoft Sans Serif" pitchFamily="34" charset="0"/>
              </a:rPr>
              <a:t>aºÉß</a:t>
            </a:r>
            <a:r>
              <a:rPr lang="en-US" b="1" dirty="0" smtClean="0">
                <a:latin typeface="Microsoft Sans Serif" pitchFamily="34" charset="0"/>
                <a:ea typeface="Calibri" pitchFamily="34" charset="0"/>
                <a:cs typeface="Microsoft Sans Serif" pitchFamily="34" charset="0"/>
              </a:rPr>
              <a:t>]      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 [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]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7. Apostrophe </a:t>
            </a:r>
            <a:r>
              <a:rPr lang="en-US" b="1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[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µÀ¶Ö «</a:t>
            </a:r>
            <a:r>
              <a:rPr lang="en-US" dirty="0" smtClean="0">
                <a:latin typeface="Nudi Akshar-10" pitchFamily="2" charset="0"/>
              </a:rPr>
              <a:t>¨</a:t>
            </a:r>
            <a:r>
              <a:rPr lang="en-US" dirty="0" err="1" smtClean="0">
                <a:latin typeface="Nudi Akshar-10" pitchFamily="2" charset="0"/>
              </a:rPr>
              <a:t>s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ÀQÛ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aºÉß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]       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 [ </a:t>
            </a:r>
            <a:r>
              <a:rPr lang="en-US" b="1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8. Quotation mark    </a:t>
            </a:r>
            <a:r>
              <a:rPr lang="en-US" b="1" dirty="0" smtClean="0">
                <a:latin typeface="Nudi 01 e" pitchFamily="2" charset="0"/>
                <a:ea typeface="Calibri" pitchFamily="34" charset="0"/>
                <a:cs typeface="Times New Roman" pitchFamily="18" charset="0"/>
              </a:rPr>
              <a:t>[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DªÀgÀt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aºÉß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[ </a:t>
            </a:r>
            <a:r>
              <a:rPr lang="en-US" b="1" dirty="0" smtClean="0">
                <a:ea typeface="Calibri" pitchFamily="34" charset="0"/>
                <a:cs typeface="Times New Roman" pitchFamily="18" charset="0"/>
              </a:rPr>
              <a:t>‘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</a:t>
            </a:r>
            <a:r>
              <a:rPr lang="en-US" b="1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[ </a:t>
            </a:r>
            <a:r>
              <a:rPr lang="en-US" b="1" dirty="0" smtClean="0">
                <a:ea typeface="Calibri" pitchFamily="34" charset="0"/>
                <a:cs typeface="Times New Roman" pitchFamily="18" charset="0"/>
              </a:rPr>
              <a:t>“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</a:t>
            </a:r>
            <a:r>
              <a:rPr lang="en-US" b="1" dirty="0" smtClean="0">
                <a:ea typeface="Calibri" pitchFamily="34" charset="0"/>
                <a:cs typeface="Times New Roman" pitchFamily="18" charset="0"/>
              </a:rPr>
              <a:t>”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9. Interrogation mark </a:t>
            </a:r>
            <a:r>
              <a:rPr lang="en-US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[¥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Àæ</a:t>
            </a:r>
            <a:r>
              <a:rPr lang="en-US" b="1" dirty="0" err="1" smtClean="0">
                <a:latin typeface="Nudi Akshar-10" pitchFamily="2" charset="0"/>
              </a:rPr>
              <a:t>±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ÁßxÀðPÀ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aºÉß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 [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Exclamation mark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[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GzÁÎgÀªÁZÀPÀ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aºÉß</a:t>
            </a:r>
            <a:r>
              <a:rPr lang="en-US" b="1" dirty="0" smtClean="0">
                <a:latin typeface="Nudi Akshar-10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 [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Parts of Speech</a:t>
            </a:r>
          </a:p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are 8 parts of speech in English. They are :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Noun</a:t>
            </a:r>
          </a:p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Nudi Akshar-10" pitchFamily="2" charset="0"/>
                <a:cs typeface="Times New Roman" pitchFamily="18" charset="0"/>
              </a:rPr>
              <a:t>  £</a:t>
            </a:r>
            <a:r>
              <a:rPr lang="en-US" sz="2000" dirty="0" err="1" smtClean="0">
                <a:latin typeface="Nudi Akshar-10" pitchFamily="2" charset="0"/>
                <a:cs typeface="Times New Roman" pitchFamily="18" charset="0"/>
              </a:rPr>
              <a:t>ÁªÀÄ¥ÀzÀ</a:t>
            </a:r>
            <a:endParaRPr lang="en-US" sz="2000" dirty="0" smtClean="0">
              <a:latin typeface="Nudi Akshar-10" pitchFamily="2" charset="0"/>
              <a:cs typeface="Times New Roman" pitchFamily="18" charset="0"/>
            </a:endParaRPr>
          </a:p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 Pronoun</a:t>
            </a:r>
          </a:p>
          <a:p>
            <a:pPr marL="342900" indent="-342900"/>
            <a:r>
              <a:rPr lang="en-US" sz="2000" dirty="0" smtClean="0">
                <a:latin typeface="Nudi 01 e" pitchFamily="2" charset="0"/>
                <a:cs typeface="Times New Roman" pitchFamily="18" charset="0"/>
              </a:rPr>
              <a:t>     </a:t>
            </a:r>
            <a:r>
              <a:rPr lang="en-US" sz="2000" dirty="0" smtClean="0">
                <a:latin typeface="Nudi Akshar-10" pitchFamily="2" charset="0"/>
                <a:cs typeface="Times New Roman" pitchFamily="18" charset="0"/>
              </a:rPr>
              <a:t>¸</a:t>
            </a:r>
            <a:r>
              <a:rPr lang="en-US" sz="2000" dirty="0" err="1" smtClean="0">
                <a:latin typeface="Nudi Akshar-10" pitchFamily="2" charset="0"/>
                <a:cs typeface="Times New Roman" pitchFamily="18" charset="0"/>
              </a:rPr>
              <a:t>ÀªÀð£ÁªÀÄ</a:t>
            </a:r>
            <a:endParaRPr lang="en-US" sz="2000" dirty="0" smtClean="0">
              <a:latin typeface="Nudi Akshar-10" pitchFamily="2" charset="0"/>
              <a:cs typeface="Times New Roman" pitchFamily="18" charset="0"/>
            </a:endParaRPr>
          </a:p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 Adjective</a:t>
            </a:r>
          </a:p>
          <a:p>
            <a:pPr marL="342900" indent="-342900"/>
            <a:r>
              <a:rPr lang="en-US" sz="2000" dirty="0" smtClean="0">
                <a:latin typeface="Nudi 01 e" pitchFamily="2" charset="0"/>
                <a:cs typeface="Times New Roman" pitchFamily="18" charset="0"/>
              </a:rPr>
              <a:t>     </a:t>
            </a:r>
            <a:r>
              <a:rPr lang="en-US" sz="2000" dirty="0" smtClean="0">
                <a:latin typeface="Nudi Akshar-10" pitchFamily="2" charset="0"/>
                <a:cs typeface="Times New Roman" pitchFamily="18" charset="0"/>
              </a:rPr>
              <a:t>£ÁªÀÄ «</a:t>
            </a:r>
            <a:r>
              <a:rPr lang="en-US" sz="2000" dirty="0" smtClean="0">
                <a:latin typeface="Nudi Akshar-10" pitchFamily="2" charset="0"/>
              </a:rPr>
              <a:t>±</a:t>
            </a:r>
            <a:r>
              <a:rPr lang="en-US" sz="2000" dirty="0" err="1" smtClean="0">
                <a:latin typeface="Nudi Akshar-10" pitchFamily="2" charset="0"/>
                <a:cs typeface="Times New Roman" pitchFamily="18" charset="0"/>
              </a:rPr>
              <a:t>ÉÃµÀt</a:t>
            </a:r>
            <a:endParaRPr lang="en-US" sz="2000" dirty="0" smtClean="0">
              <a:latin typeface="Nudi Akshar-10" pitchFamily="2" charset="0"/>
              <a:cs typeface="Times New Roman" pitchFamily="18" charset="0"/>
            </a:endParaRPr>
          </a:p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 Verb</a:t>
            </a:r>
          </a:p>
          <a:p>
            <a:pPr marL="342900" indent="-342900"/>
            <a:r>
              <a:rPr lang="en-US" sz="2000" dirty="0" smtClean="0">
                <a:latin typeface="Nudi 01 e" pitchFamily="2" charset="0"/>
                <a:cs typeface="Times New Roman" pitchFamily="18" charset="0"/>
              </a:rPr>
              <a:t>     </a:t>
            </a:r>
            <a:r>
              <a:rPr lang="en-US" sz="2000" dirty="0" err="1" smtClean="0">
                <a:latin typeface="Nudi Akshar-10" pitchFamily="2" charset="0"/>
                <a:cs typeface="Times New Roman" pitchFamily="18" charset="0"/>
              </a:rPr>
              <a:t>QæÃAiÀiÁ¥ÀzÀ</a:t>
            </a:r>
            <a:endParaRPr lang="en-US" sz="2000" dirty="0" smtClean="0">
              <a:latin typeface="Nudi Akshar-10" pitchFamily="2" charset="0"/>
              <a:cs typeface="Times New Roman" pitchFamily="18" charset="0"/>
            </a:endParaRPr>
          </a:p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 Adverb</a:t>
            </a:r>
          </a:p>
          <a:p>
            <a:pPr marL="342900" indent="-342900"/>
            <a:r>
              <a:rPr lang="en-US" sz="2000" dirty="0" smtClean="0">
                <a:latin typeface="Nudi Akshar-10" pitchFamily="2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Nudi Akshar-10" pitchFamily="2" charset="0"/>
                <a:cs typeface="Times New Roman" pitchFamily="18" charset="0"/>
              </a:rPr>
              <a:t>QæÃAiÀiÁ</a:t>
            </a:r>
            <a:r>
              <a:rPr lang="en-US" sz="2000" dirty="0" smtClean="0">
                <a:latin typeface="Nudi Akshar-10" pitchFamily="2" charset="0"/>
                <a:cs typeface="Times New Roman" pitchFamily="18" charset="0"/>
              </a:rPr>
              <a:t> «</a:t>
            </a:r>
            <a:r>
              <a:rPr lang="en-US" sz="2000" dirty="0" smtClean="0">
                <a:latin typeface="Nudi Akshar-10" pitchFamily="2" charset="0"/>
              </a:rPr>
              <a:t>±</a:t>
            </a:r>
            <a:r>
              <a:rPr lang="en-US" sz="2000" dirty="0" err="1" smtClean="0">
                <a:latin typeface="Nudi Akshar-10" pitchFamily="2" charset="0"/>
                <a:cs typeface="Times New Roman" pitchFamily="18" charset="0"/>
              </a:rPr>
              <a:t>ÉÃµÀt</a:t>
            </a:r>
            <a:endParaRPr lang="en-US" sz="2000" dirty="0" smtClean="0">
              <a:latin typeface="Nudi Akshar-10" pitchFamily="2" charset="0"/>
              <a:cs typeface="Times New Roman" pitchFamily="18" charset="0"/>
            </a:endParaRPr>
          </a:p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Preposition</a:t>
            </a:r>
          </a:p>
          <a:p>
            <a:pPr marL="342900" indent="-342900"/>
            <a:r>
              <a:rPr lang="en-US" sz="2000" dirty="0" smtClean="0">
                <a:latin typeface="Nudi Akshar-10" pitchFamily="2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Nudi Akshar-10" pitchFamily="2" charset="0"/>
                <a:cs typeface="Times New Roman" pitchFamily="18" charset="0"/>
              </a:rPr>
              <a:t>G¥À¸ÀUÁðªÀåAiÀÄ</a:t>
            </a:r>
            <a:endParaRPr lang="en-US" sz="2000" dirty="0" smtClean="0">
              <a:latin typeface="Nudi Akshar-10" pitchFamily="2" charset="0"/>
              <a:cs typeface="Times New Roman" pitchFamily="18" charset="0"/>
            </a:endParaRPr>
          </a:p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 Conjunction</a:t>
            </a:r>
          </a:p>
          <a:p>
            <a:pPr marL="342900" indent="-342900"/>
            <a:r>
              <a:rPr lang="en-US" sz="2000" dirty="0" smtClean="0">
                <a:latin typeface="Nudi Akshar-10" pitchFamily="2" charset="0"/>
                <a:cs typeface="Times New Roman" pitchFamily="18" charset="0"/>
              </a:rPr>
              <a:t>  ¸</a:t>
            </a:r>
            <a:r>
              <a:rPr lang="en-US" sz="2000" dirty="0" err="1" smtClean="0">
                <a:latin typeface="Nudi Akshar-10" pitchFamily="2" charset="0"/>
                <a:cs typeface="Times New Roman" pitchFamily="18" charset="0"/>
              </a:rPr>
              <a:t>ÀªÀÄÄZÁÒªÀåAiÀÄ</a:t>
            </a:r>
            <a:endParaRPr lang="en-US" sz="2000" dirty="0" smtClean="0">
              <a:latin typeface="Nudi Akshar-10" pitchFamily="2" charset="0"/>
              <a:cs typeface="Times New Roman" pitchFamily="18" charset="0"/>
            </a:endParaRPr>
          </a:p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8. Interjection</a:t>
            </a:r>
          </a:p>
          <a:p>
            <a:pPr marL="342900" indent="-342900"/>
            <a:r>
              <a:rPr lang="en-US" sz="2000" dirty="0" smtClean="0">
                <a:latin typeface="Nudi Akshar-10" pitchFamily="2" charset="0"/>
              </a:rPr>
              <a:t>  ¨</a:t>
            </a:r>
            <a:r>
              <a:rPr lang="en-US" sz="2000" dirty="0" err="1" smtClean="0">
                <a:latin typeface="Nudi Akshar-10" pitchFamily="2" charset="0"/>
              </a:rPr>
              <a:t>sÁ</a:t>
            </a:r>
            <a:r>
              <a:rPr lang="en-US" sz="2000" dirty="0" err="1" smtClean="0">
                <a:latin typeface="Nudi Akshar-10" pitchFamily="2" charset="0"/>
                <a:cs typeface="Times New Roman" pitchFamily="18" charset="0"/>
              </a:rPr>
              <a:t>ªÀ</a:t>
            </a:r>
            <a:r>
              <a:rPr lang="en-US" sz="2000" dirty="0" smtClean="0">
                <a:latin typeface="Nudi Akshar-10" pitchFamily="2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Nudi Akshar-10" pitchFamily="2" charset="0"/>
              </a:rPr>
              <a:t>¨</a:t>
            </a:r>
            <a:r>
              <a:rPr lang="en-US" sz="2000" dirty="0" err="1" smtClean="0">
                <a:latin typeface="Nudi Akshar-10" pitchFamily="2" charset="0"/>
              </a:rPr>
              <a:t>s</a:t>
            </a:r>
            <a:r>
              <a:rPr lang="en-US" sz="2000" dirty="0" err="1" smtClean="0">
                <a:latin typeface="Nudi Akshar-10" pitchFamily="2" charset="0"/>
                <a:cs typeface="Times New Roman" pitchFamily="18" charset="0"/>
              </a:rPr>
              <a:t>ÉÆÃzÀPÁªÀåAiÀÄ</a:t>
            </a:r>
            <a:endParaRPr lang="en-US" sz="2000" dirty="0" smtClean="0">
              <a:latin typeface="Nudi Akshar-10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1" y="2362200"/>
            <a:ext cx="40364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Thank you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‘Language’?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Language is a primary source of communication.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the method- through which we share our ideas                                and thoughts with others.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 say that language is what separates us from animals                                                                                                                                                                                  and makes us human.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are thousands of languages in this world. Countries have there own national languages. In addition to this a variety of local languages are spoken and understood by their people in different regions. Some languages are spoken by millions of people, others by only a few thousand. Such language is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Why should we learn English?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Importance Of English Language</a:t>
            </a:r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English is an official language.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English is a link language.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English is a library language.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English is a Science and Technology language.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English is a Commerce language.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English is an international language.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English is the language of future.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get job in this competitive world.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Without a good knowledge of English language a graduate is surely handicapped in the job market.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English is a big window through this we can see modern world.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Tips to learn English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Reading  English news papers.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Reading English magazines.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Listen to the English news.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Watching English news or other selected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Writing your diary everyday in simple English sentences.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Converse in English with your friends and family members.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Create English environment around you.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Enrich your English vocabulary.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Learn English Grammar properly.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50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LETTERS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There are 26 letters in English language. There are 4 kinds of letters.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62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Capital letters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A   B   C   D   E   F   G   H   I    J   K   L   M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N   O   P   Q   R   S   T   U   V  W  X   Y   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62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Small letters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6242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a    b    c    d    e    f    g    h    I    j    k    l    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n    o    p    q    r    s    t     u    v  w    x    y    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62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Third letters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6242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62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Forth letters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991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Vowels  </a:t>
            </a:r>
            <a:r>
              <a:rPr lang="en-US" sz="2800" b="1" dirty="0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(¸ÀégÀUÀ¼ÀÄ)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endParaRPr lang="en-US" sz="2800" dirty="0" smtClean="0">
              <a:latin typeface="Nudi 01 e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There are 5 vowels in English. They are 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A, E, I, O, U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Consonants </a:t>
            </a:r>
            <a:r>
              <a:rPr lang="en-US" sz="2800" b="1" dirty="0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(ªÀåAd£ÀUÀ¼ÀÄ)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endParaRPr lang="en-US" sz="2800" dirty="0" smtClean="0">
              <a:latin typeface="Nudi 01 e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There are 21 consonants in English. They are 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B, C, D, F, G, H, J, K, L, M, N, P, Q, R, S, T, V, W, X, Y,  Z </a:t>
            </a:r>
            <a:endParaRPr lang="en-US" sz="28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Word  </a:t>
            </a:r>
            <a:r>
              <a:rPr lang="en-US" sz="2800" b="1" dirty="0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Nudi Akshara-10" pitchFamily="2" charset="0"/>
              </a:rPr>
              <a:t>±À§Ý)</a:t>
            </a:r>
            <a:endParaRPr lang="en-US" sz="2800" dirty="0" smtClean="0">
              <a:latin typeface="Nudi Akshara-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A group of letters which gives complete sense or meaning is called 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‘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word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r>
              <a:rPr lang="en-US" sz="2800" dirty="0" smtClean="0">
                <a:latin typeface="Nudi Akshara-10" pitchFamily="2" charset="0"/>
                <a:cs typeface="Arial" pitchFamily="34" charset="0"/>
              </a:rPr>
              <a:t>¸</a:t>
            </a:r>
            <a:r>
              <a:rPr lang="en-US" sz="2800" dirty="0" err="1" smtClean="0">
                <a:latin typeface="Nudi Akshara-10" pitchFamily="2" charset="0"/>
                <a:cs typeface="Arial" pitchFamily="34" charset="0"/>
              </a:rPr>
              <a:t>ÀA¥ÀÆtðªÁV</a:t>
            </a:r>
            <a:r>
              <a:rPr lang="en-US" sz="2800" dirty="0" smtClean="0">
                <a:latin typeface="Nudi Akshara-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Nudi Akshara-10" pitchFamily="2" charset="0"/>
                <a:cs typeface="Arial" pitchFamily="34" charset="0"/>
              </a:rPr>
              <a:t>CxÀð</a:t>
            </a:r>
            <a:r>
              <a:rPr lang="en-US" sz="2800" dirty="0" smtClean="0">
                <a:latin typeface="Nudi Akshara-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Nudi Akshara-10" pitchFamily="2" charset="0"/>
                <a:cs typeface="Arial" pitchFamily="34" charset="0"/>
              </a:rPr>
              <a:t>PÉÆqÀÄªÀ</a:t>
            </a:r>
            <a:r>
              <a:rPr lang="en-US" sz="2800" dirty="0" smtClean="0">
                <a:latin typeface="Nudi Akshara-10" pitchFamily="2" charset="0"/>
                <a:cs typeface="Arial" pitchFamily="34" charset="0"/>
              </a:rPr>
              <a:t> CPÀëgÀUÀ¼À UÀÄA¦UÉ </a:t>
            </a:r>
            <a:r>
              <a:rPr lang="en-US" sz="2800" dirty="0" smtClean="0">
                <a:latin typeface="Nudi Akshara-10" pitchFamily="2" charset="0"/>
                <a:cs typeface="Times New Roman" pitchFamily="18" charset="0"/>
              </a:rPr>
              <a:t>‘</a:t>
            </a:r>
            <a:r>
              <a:rPr lang="en-US" sz="2800" dirty="0" smtClean="0">
                <a:latin typeface="Nudi Akshara-10" pitchFamily="2" charset="0"/>
              </a:rPr>
              <a:t>±À§Ý</a:t>
            </a:r>
            <a:r>
              <a:rPr lang="en-US" sz="2800" dirty="0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’ </a:t>
            </a:r>
            <a:r>
              <a:rPr lang="en-US" sz="2800" dirty="0" err="1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J£ÀÄßªÀgÀÄ</a:t>
            </a:r>
            <a:r>
              <a:rPr lang="en-US" sz="2800" dirty="0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Nudi Akshara-10" pitchFamily="2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Ex: school, game, college, table, mother etc.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endParaRPr lang="en-US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Sentence </a:t>
            </a:r>
            <a:r>
              <a:rPr lang="en-US" sz="2800" b="1" dirty="0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(ª</a:t>
            </a:r>
            <a:r>
              <a:rPr lang="en-US" sz="2800" b="1" dirty="0" err="1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ÁPÀå</a:t>
            </a:r>
            <a:r>
              <a:rPr lang="en-US" sz="2800" b="1" dirty="0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800" dirty="0" smtClean="0">
              <a:latin typeface="Nudi Akshara-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A group of words which gives complete sense or meaning is called 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‘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sentence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r>
              <a:rPr lang="en-US" sz="2800" dirty="0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 ¸</a:t>
            </a:r>
            <a:r>
              <a:rPr lang="en-US" sz="2800" dirty="0" err="1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ÀA¥ÀÆtðªÁV</a:t>
            </a:r>
            <a:r>
              <a:rPr lang="en-US" sz="2800" dirty="0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CxÀðPÉÆqÀÄªÀ</a:t>
            </a:r>
            <a:r>
              <a:rPr lang="en-US" sz="2800" dirty="0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Nudi Akshara-10" pitchFamily="2" charset="0"/>
              </a:rPr>
              <a:t>±À§Ý</a:t>
            </a:r>
            <a:r>
              <a:rPr lang="en-US" sz="2800" dirty="0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UÀ¼À UÀÄA¦UÉ ‘ª</a:t>
            </a:r>
            <a:r>
              <a:rPr lang="en-US" sz="2800" dirty="0" err="1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ÁPÀå</a:t>
            </a:r>
            <a:r>
              <a:rPr lang="en-US" sz="2800" dirty="0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’ </a:t>
            </a:r>
            <a:r>
              <a:rPr lang="en-US" sz="2800" dirty="0" err="1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J£ÀÄßªÀgÀÄ</a:t>
            </a:r>
            <a:r>
              <a:rPr lang="en-US" sz="2800" dirty="0" smtClean="0">
                <a:latin typeface="Nudi Akshara-10" pitchFamily="2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2800" dirty="0" smtClean="0">
              <a:latin typeface="Nudi Akshara-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 : 1. I am a teacher.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2. She is going to market.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62425" algn="l"/>
              </a:tabLs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3. God is great.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669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KINDS OF SENTENCE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ª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ÁPÀåzÀ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 «zsÀUÀ¼ÀÄ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udi 01 e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There are mainly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four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kinds of sentences. They are 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Assertive or Declarative Sentence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¸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ÁªÀiÁ£Àå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 ª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ÁPÀå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udi Akshara-10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A sentence which makes positive or negative statement is called an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Assertive or Declarative sentence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ºÉÃ½PÉAiÀÄ£ÀÄß (¸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ÀPÁgÁvÀäPÀ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CxÀªÀ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 £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ÀPÁgÁvÀäPÀ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) ¤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ÃqÀÄªÀ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 ª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ÁPÀåPÉÌ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‘¸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ÁªÀiÁ£Àå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 ª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ÁPÀå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J£ÀÄßªÀgÀÄ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udi Akshara-10" pitchFamily="2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udi 01 e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Example: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The sun rises in the east.  2. I am a student.  3. I don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like it.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Mars is a red planet          5. Barking dog seldom bites.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1212</Words>
  <Application>Microsoft Office PowerPoint</Application>
  <PresentationFormat>On-screen Show (4:3)</PresentationFormat>
  <Paragraphs>186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azt</dc:creator>
  <cp:lastModifiedBy>SHANTA PATILKULKARNI</cp:lastModifiedBy>
  <cp:revision>80</cp:revision>
  <dcterms:created xsi:type="dcterms:W3CDTF">2018-07-17T14:28:42Z</dcterms:created>
  <dcterms:modified xsi:type="dcterms:W3CDTF">2022-10-19T11:04:53Z</dcterms:modified>
</cp:coreProperties>
</file>